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336" r:id="rId3"/>
    <p:sldId id="337" r:id="rId4"/>
    <p:sldId id="344" r:id="rId5"/>
    <p:sldId id="339" r:id="rId6"/>
    <p:sldId id="273" r:id="rId7"/>
    <p:sldId id="274" r:id="rId8"/>
    <p:sldId id="306" r:id="rId9"/>
    <p:sldId id="327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275" r:id="rId29"/>
    <p:sldId id="325" r:id="rId30"/>
    <p:sldId id="326" r:id="rId31"/>
    <p:sldId id="331" r:id="rId32"/>
    <p:sldId id="340" r:id="rId33"/>
    <p:sldId id="341" r:id="rId34"/>
    <p:sldId id="304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77" d="100"/>
          <a:sy n="77" d="100"/>
        </p:scale>
        <p:origin x="10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1020194"/>
            <a:ext cx="7686675" cy="1281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469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340" y="1020194"/>
            <a:ext cx="7686675" cy="615553"/>
          </a:xfrm>
        </p:spPr>
        <p:txBody>
          <a:bodyPr/>
          <a:lstStyle/>
          <a:p>
            <a:pPr algn="ctr"/>
            <a:r>
              <a:rPr lang="en-US" sz="4000" dirty="0" smtClean="0"/>
              <a:t>PART II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1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6F20-B112-4978-B4C9-B6DED65D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7DC7B-ED47-484A-8FEB-C3FB1F90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0" y="762000"/>
            <a:ext cx="8092644" cy="5907899"/>
          </a:xfrm>
        </p:spPr>
        <p:txBody>
          <a:bodyPr/>
          <a:lstStyle/>
          <a:p>
            <a:r>
              <a:rPr lang="en-US" sz="2400" spc="-22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2400" spc="-7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-6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Hinrichsen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space maintainers</a:t>
            </a:r>
            <a:endParaRPr lang="en-US" sz="2400" spc="-1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Class I </a:t>
            </a:r>
          </a:p>
          <a:p>
            <a:r>
              <a:rPr lang="en-US"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Non-functional</a:t>
            </a:r>
            <a:r>
              <a:rPr lang="en-US"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3545">
              <a:lnSpc>
                <a:spcPct val="100000"/>
              </a:lnSpc>
              <a:spcBef>
                <a:spcPts val="650"/>
              </a:spcBef>
              <a:tabLst>
                <a:tab pos="728345" algn="l"/>
              </a:tabLst>
            </a:pPr>
            <a:r>
              <a:rPr lang="en-US"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Bar</a:t>
            </a:r>
            <a:r>
              <a:rPr lang="en-US"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3545">
              <a:lnSpc>
                <a:spcPct val="100000"/>
              </a:lnSpc>
              <a:spcBef>
                <a:spcPts val="640"/>
              </a:spcBef>
              <a:tabLst>
                <a:tab pos="728345" algn="l"/>
              </a:tabLst>
            </a:pPr>
            <a:r>
              <a:rPr lang="en-US"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Loop</a:t>
            </a:r>
            <a:r>
              <a:rPr lang="en-US"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pPr marL="423545">
              <a:lnSpc>
                <a:spcPct val="100000"/>
              </a:lnSpc>
              <a:spcBef>
                <a:spcPts val="640"/>
              </a:spcBef>
              <a:tabLst>
                <a:tab pos="728345" algn="l"/>
              </a:tabLst>
            </a:pPr>
            <a:r>
              <a:rPr lang="en-US"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Functional </a:t>
            </a:r>
            <a:r>
              <a:rPr lang="en-US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 </a:t>
            </a:r>
          </a:p>
          <a:p>
            <a:pPr marL="423545">
              <a:lnSpc>
                <a:spcPct val="100000"/>
              </a:lnSpc>
              <a:spcBef>
                <a:spcPts val="640"/>
              </a:spcBef>
              <a:tabLst>
                <a:tab pos="728345" algn="l"/>
              </a:tabLst>
            </a:pPr>
            <a:r>
              <a:rPr lang="en-US"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Pontic </a:t>
            </a:r>
            <a:r>
              <a:rPr lang="en-US"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 </a:t>
            </a:r>
          </a:p>
          <a:p>
            <a:pPr marL="423545">
              <a:lnSpc>
                <a:spcPct val="100000"/>
              </a:lnSpc>
              <a:spcBef>
                <a:spcPts val="640"/>
              </a:spcBef>
              <a:tabLst>
                <a:tab pos="728345" algn="l"/>
              </a:tabLst>
            </a:pPr>
            <a:r>
              <a:rPr lang="en-US"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Lingual </a:t>
            </a:r>
            <a:r>
              <a:rPr lang="en-US"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pPr marL="423545">
              <a:lnSpc>
                <a:spcPct val="100000"/>
              </a:lnSpc>
              <a:spcBef>
                <a:spcPts val="640"/>
              </a:spcBef>
              <a:tabLst>
                <a:tab pos="728345" algn="l"/>
              </a:tabLst>
            </a:pPr>
            <a:r>
              <a:rPr lang="en-US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3545">
              <a:lnSpc>
                <a:spcPct val="100000"/>
              </a:lnSpc>
              <a:spcBef>
                <a:spcPts val="640"/>
              </a:spcBef>
              <a:tabLst>
                <a:tab pos="728345" algn="l"/>
              </a:tabLst>
            </a:pPr>
            <a:r>
              <a:rPr lang="en-US"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Cantilever</a:t>
            </a:r>
            <a:r>
              <a:rPr lang="en-US" sz="2400" spc="-4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24890">
              <a:lnSpc>
                <a:spcPct val="101400"/>
              </a:lnSpc>
              <a:spcBef>
                <a:spcPts val="610"/>
              </a:spcBef>
            </a:pPr>
            <a:r>
              <a:rPr lang="en-US"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Removable</a:t>
            </a:r>
            <a:r>
              <a:rPr lang="en-US"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Space  </a:t>
            </a:r>
            <a:r>
              <a:rPr lang="en-US"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maintainers: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en-US" sz="2400" spc="892" baseline="23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</a:t>
            </a:r>
            <a:r>
              <a:rPr lang="en-US" sz="2400" spc="-67" baseline="23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Acrylic </a:t>
            </a:r>
            <a:r>
              <a:rPr lang="en-US"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dentures.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2B593-B170-49CA-BD48-CC4041858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2590800" cy="1717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4FEFD-CEC6-492F-9118-CACBBBA45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67044"/>
            <a:ext cx="2587662" cy="1611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9DB7A-3AF9-46E5-91CD-4647C5033C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4445" r="3488" b="5556"/>
          <a:stretch/>
        </p:blipFill>
        <p:spPr>
          <a:xfrm>
            <a:off x="6623376" y="1600128"/>
            <a:ext cx="2368224" cy="33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6BBB-D569-4BA4-82DB-E28911A2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553998"/>
          </a:xfrm>
        </p:spPr>
        <p:txBody>
          <a:bodyPr/>
          <a:lstStyle/>
          <a:p>
            <a:r>
              <a:rPr lang="en-US" sz="3600"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Removable </a:t>
            </a:r>
            <a:r>
              <a:rPr lang="en-US" sz="360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n-US" sz="3600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maintainers</a:t>
            </a:r>
            <a:endParaRPr lang="en-US" sz="3600" dirty="0">
              <a:solidFill>
                <a:srgbClr val="E983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F1D0-7ABE-44C6-9BA7-001727F4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1600200"/>
            <a:ext cx="8458200" cy="4609019"/>
          </a:xfrm>
        </p:spPr>
        <p:txBody>
          <a:bodyPr/>
          <a:lstStyle/>
          <a:p>
            <a:pPr marL="355600" marR="167005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They are space maintainers that can be removed and reinserted into the oral cavity by the patient.</a:t>
            </a:r>
          </a:p>
          <a:p>
            <a:pPr marL="355600" marR="167005" indent="-342900">
              <a:lnSpc>
                <a:spcPct val="15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It </a:t>
            </a:r>
            <a:r>
              <a:rPr lang="en-US" sz="2400" spc="-10" dirty="0">
                <a:latin typeface="Times New Roman"/>
                <a:cs typeface="Times New Roman"/>
              </a:rPr>
              <a:t>can </a:t>
            </a:r>
            <a:r>
              <a:rPr lang="en-US" sz="2400" dirty="0">
                <a:latin typeface="Times New Roman"/>
                <a:cs typeface="Times New Roman"/>
              </a:rPr>
              <a:t>be </a:t>
            </a:r>
            <a:r>
              <a:rPr lang="en-US" sz="2400" spc="-5" dirty="0">
                <a:latin typeface="Times New Roman"/>
                <a:cs typeface="Times New Roman"/>
              </a:rPr>
              <a:t>functional</a:t>
            </a:r>
            <a:r>
              <a:rPr lang="en-US" sz="2400" spc="-4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or  </a:t>
            </a:r>
            <a:r>
              <a:rPr lang="en-US" sz="2400" spc="-5" dirty="0">
                <a:latin typeface="Times New Roman"/>
                <a:cs typeface="Times New Roman"/>
              </a:rPr>
              <a:t>non-functional.</a:t>
            </a:r>
            <a:endParaRPr lang="en-US" sz="2400" dirty="0">
              <a:latin typeface="Times New Roman"/>
              <a:cs typeface="Times New Roman"/>
            </a:endParaRPr>
          </a:p>
          <a:p>
            <a:pPr marL="355600" marR="13970" indent="-342900">
              <a:lnSpc>
                <a:spcPct val="15000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Functional: teeth  </a:t>
            </a:r>
            <a:r>
              <a:rPr lang="en-US" sz="2400" dirty="0">
                <a:latin typeface="Times New Roman"/>
                <a:cs typeface="Times New Roman"/>
              </a:rPr>
              <a:t>provided to </a:t>
            </a:r>
            <a:r>
              <a:rPr lang="en-US" sz="2400" spc="-5" dirty="0">
                <a:latin typeface="Times New Roman"/>
                <a:cs typeface="Times New Roman"/>
              </a:rPr>
              <a:t>aid </a:t>
            </a:r>
            <a:r>
              <a:rPr lang="en-US" sz="2400" dirty="0">
                <a:latin typeface="Times New Roman"/>
                <a:cs typeface="Times New Roman"/>
              </a:rPr>
              <a:t>in  </a:t>
            </a:r>
            <a:r>
              <a:rPr lang="en-US" sz="2400" spc="-5" dirty="0" err="1">
                <a:latin typeface="Times New Roman"/>
                <a:cs typeface="Times New Roman"/>
              </a:rPr>
              <a:t>mastication,speech</a:t>
            </a:r>
            <a:r>
              <a:rPr lang="en-US" sz="2400" spc="-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and  aesthetics.</a:t>
            </a:r>
            <a:endParaRPr lang="en-US"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Non-functional: </a:t>
            </a:r>
            <a:r>
              <a:rPr lang="en-US" sz="2400" dirty="0">
                <a:latin typeface="Times New Roman"/>
                <a:cs typeface="Times New Roman"/>
              </a:rPr>
              <a:t>only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an  acrylic extension over  edentulous area </a:t>
            </a:r>
            <a:r>
              <a:rPr lang="en-US" sz="2400" dirty="0">
                <a:latin typeface="Times New Roman"/>
                <a:cs typeface="Times New Roman"/>
              </a:rPr>
              <a:t>to  </a:t>
            </a:r>
            <a:r>
              <a:rPr lang="en-US" sz="2400" spc="-5" dirty="0">
                <a:latin typeface="Times New Roman"/>
                <a:cs typeface="Times New Roman"/>
              </a:rPr>
              <a:t>prevent space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3897-C467-4DDA-86E7-AFE2AC4A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1FAE-7796-4CDE-8CD9-312D21A4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4" y="637210"/>
            <a:ext cx="7767955" cy="5583580"/>
          </a:xfrm>
        </p:spPr>
        <p:txBody>
          <a:bodyPr/>
          <a:lstStyle/>
          <a:p>
            <a:r>
              <a:rPr lang="en-US" sz="2800" b="1" spc="-13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0" indent="-184150">
              <a:lnSpc>
                <a:spcPct val="150000"/>
              </a:lnSpc>
              <a:spcBef>
                <a:spcPts val="650"/>
              </a:spcBef>
              <a:buChar char="•"/>
              <a:tabLst>
                <a:tab pos="196850" algn="l"/>
              </a:tabLst>
            </a:pPr>
            <a:r>
              <a:rPr lang="en-US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esthetics 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93725">
              <a:lnSpc>
                <a:spcPct val="102099"/>
              </a:lnSpc>
              <a:spcBef>
                <a:spcPts val="500"/>
              </a:spcBef>
              <a:buChar char="•"/>
              <a:tabLst>
                <a:tab pos="140335" algn="l"/>
              </a:tabLst>
            </a:pPr>
            <a:r>
              <a:rPr lang="en-US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abutment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en-US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50000"/>
              </a:lnSpc>
              <a:spcBef>
                <a:spcPts val="505"/>
              </a:spcBef>
              <a:buChar char="•"/>
              <a:tabLst>
                <a:tab pos="196850" algn="l"/>
              </a:tabLst>
            </a:pP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Cleft 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palate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patients: 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obturation 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palatal</a:t>
            </a:r>
            <a:r>
              <a:rPr lang="en-US" sz="24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>
              <a:lnSpc>
                <a:spcPct val="150000"/>
              </a:lnSpc>
              <a:spcBef>
                <a:spcPts val="500"/>
              </a:spcBef>
              <a:buChar char="•"/>
              <a:tabLst>
                <a:tab pos="19685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radiographs reveal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unerupted </a:t>
            </a:r>
            <a:r>
              <a:rPr lang="en-US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 </a:t>
            </a:r>
            <a:r>
              <a:rPr lang="en-US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erupt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55600">
              <a:lnSpc>
                <a:spcPct val="150000"/>
              </a:lnSpc>
              <a:spcBef>
                <a:spcPts val="500"/>
              </a:spcBef>
              <a:buChar char="•"/>
              <a:tabLst>
                <a:tab pos="19685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</a:t>
            </a:r>
            <a:r>
              <a:rPr lang="en-US"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erupted </a:t>
            </a:r>
            <a:r>
              <a:rPr lang="en-US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</a:t>
            </a:r>
            <a:r>
              <a:rPr lang="en-US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</a:t>
            </a:r>
            <a:r>
              <a:rPr lang="en-US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78765">
              <a:lnSpc>
                <a:spcPct val="150000"/>
              </a:lnSpc>
              <a:spcBef>
                <a:spcPts val="509"/>
              </a:spcBef>
              <a:buChar char="•"/>
              <a:tabLst>
                <a:tab pos="196850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deciduous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US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9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65FB-D5FD-4C57-8132-DE2AC061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F7C2-2AC6-46C3-A3BF-EA9D18EE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64" y="1371600"/>
            <a:ext cx="7767955" cy="3016210"/>
          </a:xfrm>
        </p:spPr>
        <p:txBody>
          <a:bodyPr/>
          <a:lstStyle/>
          <a:p>
            <a:r>
              <a:rPr lang="en-US" sz="3200" spc="-14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Contraindications:</a:t>
            </a:r>
          </a:p>
          <a:p>
            <a:endParaRPr lang="en-US" sz="2800" b="1" spc="-14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650"/>
              </a:spcBef>
              <a:buChar char="•"/>
              <a:tabLst>
                <a:tab pos="196850" algn="l"/>
              </a:tabLst>
            </a:pPr>
            <a:r>
              <a:rPr lang="en-US" sz="24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0" indent="-184150">
              <a:lnSpc>
                <a:spcPct val="150000"/>
              </a:lnSpc>
              <a:spcBef>
                <a:spcPts val="550"/>
              </a:spcBef>
              <a:buChar char="•"/>
              <a:tabLst>
                <a:tab pos="196850" algn="l"/>
              </a:tabLst>
            </a:pP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 </a:t>
            </a:r>
            <a:r>
              <a:rPr lang="en-U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2755">
              <a:lnSpc>
                <a:spcPct val="150000"/>
              </a:lnSpc>
              <a:spcBef>
                <a:spcPts val="500"/>
              </a:spcBef>
              <a:buChar char="•"/>
              <a:tabLst>
                <a:tab pos="140335" algn="l"/>
              </a:tabLst>
            </a:pP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Epileptic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24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</a:t>
            </a:r>
            <a:r>
              <a:rPr lang="en-US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4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8655-EF32-4FED-95D7-E56DB51E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A2C1-691F-405C-BF7C-11C6C683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70697"/>
            <a:ext cx="7767955" cy="3508653"/>
          </a:xfrm>
        </p:spPr>
        <p:txBody>
          <a:bodyPr/>
          <a:lstStyle/>
          <a:p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commonly used removable space maintainers</a:t>
            </a:r>
          </a:p>
          <a:p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partial denture</a:t>
            </a:r>
          </a:p>
          <a:p>
            <a:pPr marL="514350" indent="-51435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or complete dentures</a:t>
            </a:r>
          </a:p>
          <a:p>
            <a:pPr marL="514350" indent="-51435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Removable distal shoe space maintainer</a:t>
            </a:r>
          </a:p>
        </p:txBody>
      </p:sp>
    </p:spTree>
    <p:extLst>
      <p:ext uri="{BB962C8B-B14F-4D97-AF65-F5344CB8AC3E}">
        <p14:creationId xmlns:p14="http://schemas.microsoft.com/office/powerpoint/2010/main" val="187627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CBDA-30B8-47F7-B42C-EA405733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12" y="415757"/>
            <a:ext cx="7767319" cy="430887"/>
          </a:xfrm>
        </p:spPr>
        <p:txBody>
          <a:bodyPr/>
          <a:lstStyle/>
          <a:p>
            <a:r>
              <a:rPr lang="en-US" sz="2800" u="sng" dirty="0">
                <a:solidFill>
                  <a:srgbClr val="E983DD"/>
                </a:solidFill>
              </a:rPr>
              <a:t>Advantages of removable space maintainers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3A4CA-2FDF-4F54-8AD0-5C50C6246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849FF-8EE0-42D6-895C-2592C3115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>
          <a:xfrm rot="16200000">
            <a:off x="1525073" y="532327"/>
            <a:ext cx="5526898" cy="674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CC43-2B28-409B-A2B3-099BE4D7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430887"/>
          </a:xfrm>
        </p:spPr>
        <p:txBody>
          <a:bodyPr/>
          <a:lstStyle/>
          <a:p>
            <a:r>
              <a:rPr lang="en-US" sz="2800" u="sng" dirty="0">
                <a:solidFill>
                  <a:srgbClr val="E983DD"/>
                </a:solidFill>
              </a:rPr>
              <a:t>Disadvantages of removable space maintainers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73249-DF32-4682-9648-DDBCFF3FD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3FA82-739E-4160-A080-F016B023F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77" b="1859"/>
          <a:stretch/>
        </p:blipFill>
        <p:spPr>
          <a:xfrm rot="16200000">
            <a:off x="2999408" y="-859916"/>
            <a:ext cx="3145182" cy="81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94D7-DDEF-4CCA-8C70-64FCBC25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492443"/>
          </a:xfrm>
        </p:spPr>
        <p:txBody>
          <a:bodyPr/>
          <a:lstStyle/>
          <a:p>
            <a:r>
              <a:rPr lang="en-US" u="sng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space maintainers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F038B-33A3-4150-96A4-EE970D3E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269304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maintainers that are fixed or fitted on to the teeth are called fixed space maintainers.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fixed space maintainers.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Crown and loop appliance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65CE9-9257-4711-B58F-A40BA0DE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10585" r="8105"/>
          <a:stretch/>
        </p:blipFill>
        <p:spPr>
          <a:xfrm>
            <a:off x="1600199" y="3824206"/>
            <a:ext cx="4604921" cy="2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A0A6-48B8-4F99-994E-76203522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B4C13-A288-4DBA-9C0C-08BE4393C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79" y="979741"/>
            <a:ext cx="7767955" cy="769441"/>
          </a:xfrm>
        </p:spPr>
        <p:txBody>
          <a:bodyPr/>
          <a:lstStyle/>
          <a:p>
            <a:r>
              <a:rPr lang="en-US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and loop space maintainers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8DBA2-8A3A-4127-8955-D24BEF3886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3329" r="4183" b="1001"/>
          <a:stretch/>
        </p:blipFill>
        <p:spPr>
          <a:xfrm>
            <a:off x="688339" y="1828800"/>
            <a:ext cx="3426461" cy="487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A8F2B-8D2A-45ED-9B57-05E87F6A8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83" y="2385540"/>
            <a:ext cx="4785986" cy="31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C087-64FB-48EC-8BE6-9B6F3550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7CEF7-A8C3-4253-89A9-578C6CF9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384721"/>
          </a:xfrm>
        </p:spPr>
        <p:txBody>
          <a:bodyPr/>
          <a:lstStyle/>
          <a:p>
            <a:r>
              <a:rPr lang="en-US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Lingual arch space maintainers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990AD-F03D-492E-B240-DE32350E0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4644" r="2410" b="5256"/>
          <a:stretch/>
        </p:blipFill>
        <p:spPr>
          <a:xfrm>
            <a:off x="1219200" y="2209800"/>
            <a:ext cx="6019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39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PREVENTIVE ORTHODONTICS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34C-A1BF-4CE6-8A74-56836A03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413ED-87E2-4F79-B712-F5DFAE78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3847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Palatal arch appliances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C4F6-AC76-4336-8A00-2C77CF58B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523" r="1024" b="5003"/>
          <a:stretch/>
        </p:blipFill>
        <p:spPr>
          <a:xfrm>
            <a:off x="1676400" y="1981201"/>
            <a:ext cx="5715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74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020F-2122-4D89-972E-6DD4A970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322E6-3F4F-4A57-A4C3-8D50CEEF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384721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Transpalatal</a:t>
            </a:r>
            <a:r>
              <a:rPr lang="en-US" dirty="0">
                <a:solidFill>
                  <a:srgbClr val="FFC000"/>
                </a:solidFill>
              </a:rPr>
              <a:t> 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C8AE0-971E-4B2F-A95C-C6DE55A7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4717" r="5062" b="4853"/>
          <a:stretch/>
        </p:blipFill>
        <p:spPr>
          <a:xfrm>
            <a:off x="2057400" y="2057400"/>
            <a:ext cx="5181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52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A06F-58B1-4472-8A28-2625024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126BA-61B2-4B34-8F39-9CAF968C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861774"/>
          </a:xfrm>
        </p:spPr>
        <p:txBody>
          <a:bodyPr/>
          <a:lstStyle/>
          <a:p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 shoe space maintainers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called intra alveolar appliance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93132-CFBC-4E29-9F52-EDC30D873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74" y="2502987"/>
            <a:ext cx="5220652" cy="39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839E-D57E-4C0F-B6F2-3642BDF6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430887"/>
          </a:xfrm>
        </p:spPr>
        <p:txBody>
          <a:bodyPr/>
          <a:lstStyle/>
          <a:p>
            <a:r>
              <a:rPr lang="en-US" sz="2800" dirty="0">
                <a:solidFill>
                  <a:srgbClr val="E983DD"/>
                </a:solidFill>
              </a:rPr>
              <a:t>Indication of distal shoe space maintainers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144C-3A74-4440-BB53-7120331F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FFCE6-7865-4D66-BF26-DFDC4198D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8609"/>
          <a:stretch/>
        </p:blipFill>
        <p:spPr>
          <a:xfrm>
            <a:off x="914400" y="1876526"/>
            <a:ext cx="7635444" cy="44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90D8-05A6-443B-A257-52C16E81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76" y="533400"/>
            <a:ext cx="8625447" cy="430887"/>
          </a:xfrm>
        </p:spPr>
        <p:txBody>
          <a:bodyPr/>
          <a:lstStyle/>
          <a:p>
            <a:r>
              <a:rPr lang="en-US" sz="2800" dirty="0">
                <a:solidFill>
                  <a:srgbClr val="E983DD"/>
                </a:solidFill>
              </a:rPr>
              <a:t>Contraindication of distal shoe space maintainers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1B177-8198-4B8C-A708-4B7A237DD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BD09D-C86F-4B24-80C4-C2524333A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6"/>
          <a:stretch/>
        </p:blipFill>
        <p:spPr>
          <a:xfrm>
            <a:off x="259276" y="1752600"/>
            <a:ext cx="8625447" cy="43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8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86DF-79D1-4444-9486-215E5B63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492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10F22-C9D4-4DD3-B6AF-967A60618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0" y="864887"/>
            <a:ext cx="7767955" cy="3847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and bar type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maintainers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66052-0BAE-4EAE-BA97-F022BE39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 b="3666"/>
          <a:stretch/>
        </p:blipFill>
        <p:spPr>
          <a:xfrm>
            <a:off x="1447800" y="1655416"/>
            <a:ext cx="56605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6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2DDA-3D9C-464B-9534-1AFB8C75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7F413-1B79-49E6-9195-5428CF70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192360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Crown and bar space maintainers.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stainless steel crowns can be used on the abutments. This type of space maintainers is called crown and bar space maintainers.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5FF90-607D-4007-9FA5-2E123C311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5903" r="2858" b="9540"/>
          <a:stretch/>
        </p:blipFill>
        <p:spPr>
          <a:xfrm>
            <a:off x="1676400" y="3276600"/>
            <a:ext cx="5105400" cy="32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46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0E0F-C0FB-403D-BF0A-9E362CC5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DD9F2-3C6F-41EA-8F37-E3A7CEF4F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3847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Preformed bonded space maintainers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E8FAB-ADA4-4A02-AE41-6730B298E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324600" cy="44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4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60222"/>
            <a:ext cx="34251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E983DD"/>
                </a:solidFill>
              </a:rPr>
              <a:t>1</a:t>
            </a:r>
            <a:r>
              <a:rPr lang="en-US" sz="2500" spc="-130" dirty="0">
                <a:solidFill>
                  <a:srgbClr val="E983DD"/>
                </a:solidFill>
              </a:rPr>
              <a:t>3</a:t>
            </a:r>
            <a:r>
              <a:rPr sz="2500" spc="-130" dirty="0">
                <a:solidFill>
                  <a:srgbClr val="E983DD"/>
                </a:solidFill>
              </a:rPr>
              <a:t>) </a:t>
            </a:r>
            <a:r>
              <a:rPr sz="2500" spc="10" dirty="0">
                <a:solidFill>
                  <a:srgbClr val="E983DD"/>
                </a:solidFill>
              </a:rPr>
              <a:t>Space</a:t>
            </a:r>
            <a:r>
              <a:rPr sz="2500" spc="-5" dirty="0">
                <a:solidFill>
                  <a:srgbClr val="E983DD"/>
                </a:solidFill>
              </a:rPr>
              <a:t> </a:t>
            </a:r>
            <a:r>
              <a:rPr sz="2500" spc="-15" dirty="0">
                <a:solidFill>
                  <a:srgbClr val="E983DD"/>
                </a:solidFill>
              </a:rPr>
              <a:t>maintenance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7343393" y="798322"/>
            <a:ext cx="853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120" dirty="0">
                <a:solidFill>
                  <a:srgbClr val="FFFFFF"/>
                </a:solidFill>
                <a:latin typeface="Trebuchet MS"/>
                <a:cs typeface="Trebuchet MS"/>
              </a:rPr>
              <a:t>…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3272" y="1479803"/>
            <a:ext cx="7054850" cy="4569460"/>
            <a:chOff x="1033272" y="1479803"/>
            <a:chExt cx="7054850" cy="4569460"/>
          </a:xfrm>
        </p:grpSpPr>
        <p:sp>
          <p:nvSpPr>
            <p:cNvPr id="5" name="object 5"/>
            <p:cNvSpPr/>
            <p:nvPr/>
          </p:nvSpPr>
          <p:spPr>
            <a:xfrm>
              <a:off x="1062228" y="1511807"/>
              <a:ext cx="3509772" cy="2232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7750" y="1497329"/>
              <a:ext cx="3538854" cy="2261870"/>
            </a:xfrm>
            <a:custGeom>
              <a:avLst/>
              <a:gdLst/>
              <a:ahLst/>
              <a:cxnLst/>
              <a:rect l="l" t="t" r="r" b="b"/>
              <a:pathLst>
                <a:path w="3538854" h="2261870">
                  <a:moveTo>
                    <a:pt x="0" y="2261616"/>
                  </a:moveTo>
                  <a:lnTo>
                    <a:pt x="3538728" y="2261616"/>
                  </a:lnTo>
                  <a:lnTo>
                    <a:pt x="3538728" y="0"/>
                  </a:lnTo>
                  <a:lnTo>
                    <a:pt x="0" y="0"/>
                  </a:lnTo>
                  <a:lnTo>
                    <a:pt x="0" y="2261616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6600" y="3884675"/>
              <a:ext cx="2667000" cy="2136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1508759"/>
              <a:ext cx="2724911" cy="22357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2122" y="1494281"/>
              <a:ext cx="4811395" cy="4540250"/>
            </a:xfrm>
            <a:custGeom>
              <a:avLst/>
              <a:gdLst/>
              <a:ahLst/>
              <a:cxnLst/>
              <a:rect l="l" t="t" r="r" b="b"/>
              <a:pathLst>
                <a:path w="4811395" h="4540250">
                  <a:moveTo>
                    <a:pt x="0" y="4539995"/>
                  </a:moveTo>
                  <a:lnTo>
                    <a:pt x="2695955" y="4539995"/>
                  </a:lnTo>
                  <a:lnTo>
                    <a:pt x="2695955" y="2375916"/>
                  </a:lnTo>
                  <a:lnTo>
                    <a:pt x="0" y="2375916"/>
                  </a:lnTo>
                  <a:lnTo>
                    <a:pt x="0" y="4539995"/>
                  </a:lnTo>
                  <a:close/>
                </a:path>
                <a:path w="4811395" h="4540250">
                  <a:moveTo>
                    <a:pt x="2057400" y="2263140"/>
                  </a:moveTo>
                  <a:lnTo>
                    <a:pt x="4811268" y="2263140"/>
                  </a:lnTo>
                  <a:lnTo>
                    <a:pt x="4811268" y="0"/>
                  </a:lnTo>
                  <a:lnTo>
                    <a:pt x="2057400" y="0"/>
                  </a:lnTo>
                  <a:lnTo>
                    <a:pt x="2057400" y="226314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74189" y="6133287"/>
            <a:ext cx="4573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Fig: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Different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Type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Space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Maintainer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94B0-139C-4D78-A8A7-CCB4D73D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984885"/>
          </a:xfrm>
        </p:spPr>
        <p:txBody>
          <a:bodyPr/>
          <a:lstStyle/>
          <a:p>
            <a:r>
              <a:rPr lang="en-US" dirty="0">
                <a:solidFill>
                  <a:srgbClr val="E983DD"/>
                </a:solidFill>
              </a:rPr>
              <a:t>Advantages and disadvantages of fixed space maintainers.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E65CC-236E-4894-AB7C-7226EAF34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50000"/>
          <a:stretch/>
        </p:blipFill>
        <p:spPr>
          <a:xfrm>
            <a:off x="652780" y="1510004"/>
            <a:ext cx="767185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8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53905" y="2645769"/>
          <a:ext cx="60960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CORE AREAS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Arial Nova" panose="020F0502020204030204" pitchFamily="34" charset="0"/>
                          <a:cs typeface="Biome" panose="020B0604020202020204" pitchFamily="34" charset="0"/>
                        </a:rPr>
                        <a:t>Preventive Orthodontics Definition 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AFFECTIVE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DESIRE TO KNOW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latin typeface="Arial Nova" panose="020F0502020204030204" pitchFamily="34" charset="0"/>
                          <a:cs typeface="Biome" panose="020B0604020202020204" pitchFamily="34" charset="0"/>
                        </a:rPr>
                        <a:t>Procedures in Preventive Orthodontics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COGNITIVE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 MAINTENANCE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PSYCHOMOTOR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 KNOW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INDICATIONS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0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971C-4E10-4C20-8BE3-BC466979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65C8-601B-6548-BD95-C8AC4E4BA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B88E0-29B1-4088-8460-195F9F18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9"/>
          <a:stretch/>
        </p:blipFill>
        <p:spPr>
          <a:xfrm>
            <a:off x="357321" y="1066800"/>
            <a:ext cx="8429358" cy="506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3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D708-D07E-6447-89BA-10A24424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184727"/>
            <a:ext cx="7767319" cy="492443"/>
          </a:xfrm>
        </p:spPr>
        <p:txBody>
          <a:bodyPr/>
          <a:lstStyle/>
          <a:p>
            <a:r>
              <a:rPr lang="en-IN" dirty="0"/>
              <a:t>                    SUMMARY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A7311-C7A5-FC4F-8C28-96F03901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1" y="1223818"/>
            <a:ext cx="6977842" cy="5264727"/>
          </a:xfrm>
        </p:spPr>
        <p:txBody>
          <a:bodyPr/>
          <a:lstStyle/>
          <a:p>
            <a:r>
              <a:rPr lang="en-IN" sz="1800" dirty="0">
                <a:latin typeface="Californian FB" panose="020F0502020204030204" pitchFamily="34" charset="0"/>
              </a:rPr>
              <a:t>As the word goes, PREVENTION IS ALWAYS BETTER THAN CURE, preventing orthodontic malocclusion at a very early age can do so much good for the children than interceptive and corrective procedures at a later age. Hence it is the need of the age. for children and parents to be well informed, educated and motivated to take preventive measures</a:t>
            </a: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r>
              <a:rPr lang="en-IN" sz="1800" dirty="0">
                <a:latin typeface="Californian FB" panose="020F0502020204030204" pitchFamily="34" charset="0"/>
              </a:rPr>
              <a:t>1. The dentist must aware of normal development of occlusion during  primary &amp; mixed dentition.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2.know the development of dentition &amp; sequence of eruption of teeth.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3. Accurate &amp; periodic oral examination of child to diagnose defects in the teeth or dental arch or soft tissues like frenum.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3. Early diagnosis of incipient caries by periodic cheek up using bite wing film.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4. Preservation of arch length by accurate restoration of proximal contact areas using 1 band with wedge &amp; good amalgam. 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5. Detection of any speech defect.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6.Detection of breathing way &amp; swallowing mechanism.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7. Prevent early loss of primary dentition.</a:t>
            </a: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US" sz="1800" dirty="0">
              <a:latin typeface="Californian FB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43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49244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2675814"/>
            <a:ext cx="6769428" cy="2738628"/>
          </a:xfrm>
        </p:spPr>
        <p:txBody>
          <a:bodyPr>
            <a:normAutofit fontScale="550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5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49244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8844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2ED4-088B-E64A-A142-1DE42DDF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7" y="1"/>
            <a:ext cx="7767318" cy="492443"/>
          </a:xfrm>
        </p:spPr>
        <p:txBody>
          <a:bodyPr/>
          <a:lstStyle/>
          <a:p>
            <a:r>
              <a:rPr lang="en-IN" dirty="0"/>
              <a:t>                           CONTENTS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5A753-58BA-0C45-A67A-3C8711CD3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14" y="520952"/>
            <a:ext cx="10402452" cy="6340197"/>
          </a:xfrm>
        </p:spPr>
        <p:txBody>
          <a:bodyPr/>
          <a:lstStyle/>
          <a:p>
            <a:pPr algn="ctr"/>
            <a:r>
              <a:rPr lang="en-IN" sz="2800" b="1" i="1" u="sng" dirty="0" smtClean="0">
                <a:latin typeface="Arial Nova" panose="020F0502020204030204" pitchFamily="34" charset="0"/>
                <a:cs typeface="Biome" panose="020B0604020202020204" pitchFamily="34" charset="0"/>
              </a:rPr>
              <a:t>PART I</a:t>
            </a:r>
          </a:p>
          <a:p>
            <a:r>
              <a:rPr lang="en-IN" sz="2000" dirty="0" smtClean="0">
                <a:latin typeface="Arial Nova" panose="020F0502020204030204" pitchFamily="34" charset="0"/>
                <a:cs typeface="Biome" panose="020B0604020202020204" pitchFamily="34" charset="0"/>
              </a:rPr>
              <a:t>Preventive </a:t>
            </a:r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Orthodontics Definition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Procedures in Preventive Orthodontics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1 Patient and Parent Education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2 Caries Control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3 Care of Deciduous Dentition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4 Management of ankylosed tooth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5 Maintenance of Shedding timetable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6 Checkup for Oral habits &amp; habit breaking appliances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7 Occlusal Equilibrium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8 Prevention of damage to Occlusion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9 Extraction of Supernumerary Teeth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10 Management of locked 1</a:t>
            </a:r>
            <a:r>
              <a:rPr lang="en-IN" sz="2000" baseline="30000" dirty="0">
                <a:latin typeface="Arial Nova" panose="020F0502020204030204" pitchFamily="34" charset="0"/>
                <a:cs typeface="Biome" panose="020B0604020202020204" pitchFamily="34" charset="0"/>
              </a:rPr>
              <a:t>st</a:t>
            </a:r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permanent molars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11 Management of abnormal </a:t>
            </a:r>
            <a:r>
              <a:rPr lang="en-IN" sz="2000" dirty="0" err="1">
                <a:latin typeface="Arial Nova" panose="020F0502020204030204" pitchFamily="34" charset="0"/>
                <a:cs typeface="Biome" panose="020B0604020202020204" pitchFamily="34" charset="0"/>
              </a:rPr>
              <a:t>frenal</a:t>
            </a:r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</a:t>
            </a:r>
            <a:r>
              <a:rPr lang="en-IN" sz="2000" dirty="0" smtClean="0">
                <a:latin typeface="Arial Nova" panose="020F0502020204030204" pitchFamily="34" charset="0"/>
                <a:cs typeface="Biome" panose="020B0604020202020204" pitchFamily="34" charset="0"/>
              </a:rPr>
              <a:t>attachment</a:t>
            </a:r>
          </a:p>
          <a:p>
            <a:pPr algn="ctr"/>
            <a:r>
              <a:rPr lang="en-IN" sz="2800" b="1" i="1" u="sng" dirty="0" smtClean="0">
                <a:latin typeface="Arial Nova" panose="020F0502020204030204" pitchFamily="34" charset="0"/>
                <a:cs typeface="Biome" panose="020B0604020202020204" pitchFamily="34" charset="0"/>
              </a:rPr>
              <a:t>PART II</a:t>
            </a:r>
            <a:endParaRPr lang="en-IN" sz="2800" b="1" i="1" u="sng" dirty="0">
              <a:latin typeface="Arial Nova" panose="020F0502020204030204" pitchFamily="34" charset="0"/>
              <a:cs typeface="Biome" panose="020B0604020202020204" pitchFamily="34" charset="0"/>
            </a:endParaRP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12 Space </a:t>
            </a:r>
            <a:r>
              <a:rPr lang="en-IN" sz="2000" dirty="0" smtClean="0">
                <a:latin typeface="Arial Nova" panose="020F0502020204030204" pitchFamily="34" charset="0"/>
                <a:cs typeface="Biome" panose="020B0604020202020204" pitchFamily="34" charset="0"/>
              </a:rPr>
              <a:t>maintenance</a:t>
            </a:r>
            <a:endParaRPr lang="en-IN" sz="2000" i="1" dirty="0">
              <a:latin typeface="Arial Nova" panose="020F0502020204030204" pitchFamily="34" charset="0"/>
              <a:cs typeface="Biome" panose="020B0604020202020204" pitchFamily="34" charset="0"/>
            </a:endParaRP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a. Definition </a:t>
            </a: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b. Ideal Requirements</a:t>
            </a: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c. Classification </a:t>
            </a: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d. Removable space maintainers </a:t>
            </a:r>
            <a:endParaRPr lang="en-IN" sz="2000" dirty="0">
              <a:latin typeface="Arial Nova" panose="020F0502020204030204" pitchFamily="34" charset="0"/>
              <a:cs typeface="Biom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9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4E6A-CFE6-F241-84E4-E604887B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1"/>
            <a:ext cx="7767319" cy="492443"/>
          </a:xfrm>
        </p:spPr>
        <p:txBody>
          <a:bodyPr/>
          <a:lstStyle/>
          <a:p>
            <a:r>
              <a:rPr lang="en-IN" dirty="0"/>
              <a:t>                   CONTENTS (</a:t>
            </a:r>
            <a:r>
              <a:rPr lang="en-IN" dirty="0" err="1"/>
              <a:t>contd</a:t>
            </a:r>
            <a:r>
              <a:rPr lang="en-IN" dirty="0"/>
              <a:t>…)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211B9-9273-984A-943D-D01B04728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26" y="1254444"/>
            <a:ext cx="8270933" cy="5386090"/>
          </a:xfrm>
        </p:spPr>
        <p:txBody>
          <a:bodyPr/>
          <a:lstStyle/>
          <a:p>
            <a:r>
              <a:rPr lang="en-IN" dirty="0"/>
              <a:t>     </a:t>
            </a:r>
            <a:r>
              <a:rPr lang="en-IN" i="1" dirty="0"/>
              <a:t>e. Fixed space maintainers : Examples</a:t>
            </a:r>
          </a:p>
          <a:p>
            <a:r>
              <a:rPr lang="en-IN" i="1" dirty="0"/>
              <a:t>                ~Band and loop space maintainer</a:t>
            </a:r>
          </a:p>
          <a:p>
            <a:r>
              <a:rPr lang="en-IN" i="1" dirty="0"/>
              <a:t>                ~Crown and loop space maintainer</a:t>
            </a:r>
          </a:p>
          <a:p>
            <a:r>
              <a:rPr lang="en-IN" i="1" dirty="0"/>
              <a:t>                ~Lingual arch space maintainer</a:t>
            </a:r>
          </a:p>
          <a:p>
            <a:r>
              <a:rPr lang="en-IN" i="1" dirty="0"/>
              <a:t>                ~Palatal arch space maintainer</a:t>
            </a:r>
          </a:p>
          <a:p>
            <a:r>
              <a:rPr lang="en-IN" i="1" dirty="0"/>
              <a:t>                ~</a:t>
            </a:r>
            <a:r>
              <a:rPr lang="en-IN" i="1" dirty="0" err="1"/>
              <a:t>Transpalatal</a:t>
            </a:r>
            <a:r>
              <a:rPr lang="en-IN" i="1" dirty="0"/>
              <a:t> arch space maintainer </a:t>
            </a:r>
          </a:p>
          <a:p>
            <a:r>
              <a:rPr lang="en-IN" i="1" dirty="0"/>
              <a:t>   ~Distal shoe space maintainer</a:t>
            </a:r>
          </a:p>
          <a:p>
            <a:r>
              <a:rPr lang="en-IN" i="1" dirty="0"/>
              <a:t> Indications, Contraindications</a:t>
            </a:r>
          </a:p>
          <a:p>
            <a:r>
              <a:rPr lang="en-IN" i="1" dirty="0"/>
              <a:t>                ~Band and bar space maintainer</a:t>
            </a:r>
          </a:p>
          <a:p>
            <a:r>
              <a:rPr lang="en-IN" i="1" dirty="0"/>
              <a:t>                ~Crown and bar space maintainer </a:t>
            </a:r>
          </a:p>
          <a:p>
            <a:r>
              <a:rPr lang="en-IN" i="1" dirty="0"/>
              <a:t>                ~Preformed banded space maintainer </a:t>
            </a:r>
          </a:p>
          <a:p>
            <a:endParaRPr lang="en-IN" i="1" dirty="0"/>
          </a:p>
          <a:p>
            <a:r>
              <a:rPr lang="en-IN" i="1" dirty="0"/>
              <a:t> —Advantages &amp; Disadvantages of Fixed space maintainer </a:t>
            </a:r>
          </a:p>
          <a:p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53666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47445"/>
            <a:ext cx="431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>
                <a:solidFill>
                  <a:srgbClr val="E983DD"/>
                </a:solidFill>
              </a:rPr>
              <a:t>1</a:t>
            </a:r>
            <a:r>
              <a:rPr lang="en-US" spc="-180" dirty="0">
                <a:solidFill>
                  <a:srgbClr val="E983DD"/>
                </a:solidFill>
              </a:rPr>
              <a:t>3</a:t>
            </a:r>
            <a:r>
              <a:rPr spc="-180" dirty="0">
                <a:solidFill>
                  <a:srgbClr val="E983DD"/>
                </a:solidFill>
              </a:rPr>
              <a:t>) </a:t>
            </a:r>
            <a:r>
              <a:rPr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pc="-10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339342"/>
            <a:ext cx="8227060" cy="32093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z="2600" b="1" spc="-6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sz="2600" b="1" spc="-9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Maintainer:</a:t>
            </a:r>
            <a:r>
              <a:rPr sz="2600" b="1" spc="-46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(Definition)</a:t>
            </a:r>
            <a:r>
              <a:rPr sz="28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sz="28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8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 </a:t>
            </a:r>
            <a:r>
              <a:rPr sz="28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(active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passive) which </a:t>
            </a: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  </a:t>
            </a:r>
            <a:r>
              <a:rPr sz="28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60222"/>
            <a:ext cx="34251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E983DD"/>
                </a:solidFill>
              </a:rPr>
              <a:t>1</a:t>
            </a:r>
            <a:r>
              <a:rPr lang="en-US" sz="2500" spc="-130" dirty="0">
                <a:solidFill>
                  <a:srgbClr val="E983DD"/>
                </a:solidFill>
              </a:rPr>
              <a:t>3</a:t>
            </a:r>
            <a:r>
              <a:rPr sz="2500" spc="-130" dirty="0">
                <a:solidFill>
                  <a:srgbClr val="E983DD"/>
                </a:solidFill>
              </a:rPr>
              <a:t>) </a:t>
            </a:r>
            <a:r>
              <a:rPr sz="2500" spc="1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500"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spc="-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3393" y="798322"/>
            <a:ext cx="853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120" dirty="0">
                <a:solidFill>
                  <a:srgbClr val="FFFFFF"/>
                </a:solidFill>
                <a:latin typeface="Trebuchet MS"/>
                <a:cs typeface="Trebuchet MS"/>
              </a:rPr>
              <a:t>…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188" y="1234439"/>
            <a:ext cx="8510016" cy="5423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154918"/>
            <a:ext cx="8067040" cy="538807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b="1" spc="-7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sz="2400" b="1" spc="-22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Prerequisites</a:t>
            </a:r>
            <a:r>
              <a:rPr sz="2400" b="1" spc="-27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spc="-229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27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400" b="1" spc="-204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Maintainer</a:t>
            </a:r>
            <a:endParaRPr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indent="-407670">
              <a:lnSpc>
                <a:spcPts val="2485"/>
              </a:lnSpc>
              <a:spcBef>
                <a:spcPts val="1250"/>
              </a:spcBef>
              <a:buClr>
                <a:srgbClr val="55C5FF"/>
              </a:buClr>
              <a:buAutoNum type="alphaLcParenR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mesio-distal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>
              <a:lnSpc>
                <a:spcPts val="2485"/>
              </a:lnSpc>
            </a:pP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marR="105410" indent="-407670">
              <a:lnSpc>
                <a:spcPct val="80000"/>
              </a:lnSpc>
              <a:spcBef>
                <a:spcPts val="1800"/>
              </a:spcBef>
              <a:buClr>
                <a:srgbClr val="55C5FF"/>
              </a:buClr>
              <a:buAutoNum type="alphaLcParenR" startAt="2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 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opposing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indent="-407670">
              <a:lnSpc>
                <a:spcPct val="100000"/>
              </a:lnSpc>
              <a:spcBef>
                <a:spcPts val="1250"/>
              </a:spcBef>
              <a:buClr>
                <a:srgbClr val="55C5FF"/>
              </a:buClr>
              <a:buAutoNum type="alphaLcParenR" startAt="2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indent="-407670">
              <a:lnSpc>
                <a:spcPct val="100000"/>
              </a:lnSpc>
              <a:spcBef>
                <a:spcPts val="1250"/>
              </a:spcBef>
              <a:buClr>
                <a:srgbClr val="55C5FF"/>
              </a:buClr>
              <a:buAutoNum type="alphaLcParenR" startAt="2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withstand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indent="-407670">
              <a:lnSpc>
                <a:spcPct val="100000"/>
              </a:lnSpc>
              <a:spcBef>
                <a:spcPts val="1250"/>
              </a:spcBef>
              <a:buClr>
                <a:srgbClr val="55C5FF"/>
              </a:buClr>
              <a:buAutoNum type="alphaLcParenR" startAt="2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exert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adjoining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indent="-407670">
              <a:lnSpc>
                <a:spcPct val="100000"/>
              </a:lnSpc>
              <a:spcBef>
                <a:spcPts val="1245"/>
              </a:spcBef>
              <a:buClr>
                <a:srgbClr val="55C5FF"/>
              </a:buClr>
              <a:buAutoNum type="alphaLcParenR" startAt="2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335" marR="403860" indent="-407670">
              <a:lnSpc>
                <a:spcPts val="2210"/>
              </a:lnSpc>
              <a:spcBef>
                <a:spcPts val="1785"/>
              </a:spcBef>
              <a:buClr>
                <a:srgbClr val="55C5FF"/>
              </a:buClr>
              <a:buAutoNum type="alphaLcParenR" startAt="2"/>
              <a:tabLst>
                <a:tab pos="648335" algn="l"/>
                <a:tab pos="64897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adjustments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7819-6FE0-4E93-A6E4-5547EF3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492443"/>
          </a:xfrm>
        </p:spPr>
        <p:txBody>
          <a:bodyPr/>
          <a:lstStyle/>
          <a:p>
            <a:r>
              <a:rPr lang="en-US" u="sng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space maintainer</a:t>
            </a:r>
            <a:r>
              <a:rPr lang="en-US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95103-753C-4645-A117-D6FEDD74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767955" cy="4793620"/>
          </a:xfrm>
        </p:spPr>
        <p:txBody>
          <a:bodyPr/>
          <a:lstStyle/>
          <a:p>
            <a:r>
              <a:rPr lang="en-US" sz="2400" u="sng" spc="-22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2400" u="sng" spc="-7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u="sng" spc="-6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spc="-204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Hitchcock</a:t>
            </a:r>
            <a:endParaRPr lang="en-US" sz="2400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36930">
              <a:lnSpc>
                <a:spcPct val="200000"/>
              </a:lnSpc>
              <a:spcBef>
                <a:spcPts val="50"/>
              </a:spcBef>
              <a:buFont typeface="Arial"/>
              <a:buChar char="•"/>
              <a:tabLst>
                <a:tab pos="233679" algn="l"/>
              </a:tabLst>
            </a:pPr>
            <a:r>
              <a:rPr lang="en-US"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Removable </a:t>
            </a:r>
            <a:r>
              <a:rPr lang="en-US"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fixed </a:t>
            </a:r>
            <a:r>
              <a:rPr lang="en-US"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semifixed.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1985">
              <a:lnSpc>
                <a:spcPct val="200000"/>
              </a:lnSpc>
              <a:spcBef>
                <a:spcPts val="610"/>
              </a:spcBef>
              <a:buFont typeface="Arial"/>
              <a:buChar char="•"/>
              <a:tabLst>
                <a:tab pos="300355" algn="l"/>
                <a:tab pos="300990" algn="l"/>
                <a:tab pos="2226310" algn="l"/>
              </a:tabLst>
            </a:pPr>
            <a:r>
              <a:rPr lang="en-US"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pc="-3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</a:t>
            </a:r>
            <a:r>
              <a:rPr lang="en-US"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en-US"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bands.</a:t>
            </a:r>
          </a:p>
          <a:p>
            <a:pPr marL="12700" marR="641985">
              <a:lnSpc>
                <a:spcPct val="200000"/>
              </a:lnSpc>
              <a:spcBef>
                <a:spcPts val="610"/>
              </a:spcBef>
              <a:buFont typeface="Arial"/>
              <a:buChar char="•"/>
              <a:tabLst>
                <a:tab pos="300355" algn="l"/>
                <a:tab pos="300990" algn="l"/>
                <a:tab pos="2226310" algn="l"/>
              </a:tabLst>
            </a:pPr>
            <a:r>
              <a:rPr lang="en-US"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Functional or non functional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679" indent="-220979">
              <a:lnSpc>
                <a:spcPct val="200000"/>
              </a:lnSpc>
              <a:spcBef>
                <a:spcPts val="650"/>
              </a:spcBef>
              <a:buFont typeface="Arial"/>
              <a:buChar char="•"/>
              <a:tabLst>
                <a:tab pos="233679" algn="l"/>
              </a:tabLst>
            </a:pPr>
            <a:r>
              <a:rPr lang="en-US"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679" indent="-220979">
              <a:lnSpc>
                <a:spcPct val="200000"/>
              </a:lnSpc>
              <a:spcBef>
                <a:spcPts val="650"/>
              </a:spcBef>
              <a:buFont typeface="Arial"/>
              <a:buChar char="•"/>
              <a:tabLst>
                <a:tab pos="233679" algn="l"/>
              </a:tabLst>
            </a:pPr>
            <a:r>
              <a:rPr lang="en-US"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</a:t>
            </a:r>
            <a:r>
              <a:rPr lang="en-US"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24F15-E470-4586-8718-DA8AD4E46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61322"/>
            <a:ext cx="2625926" cy="178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A45CD-897D-4AFD-A646-ED78C7D4D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43" y="2787614"/>
            <a:ext cx="2865104" cy="1860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D33E0-73A4-4803-98D7-0597426ACB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3161" r="7528"/>
          <a:stretch/>
        </p:blipFill>
        <p:spPr>
          <a:xfrm>
            <a:off x="4419600" y="4692614"/>
            <a:ext cx="2829544" cy="18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3B9C-872F-4B39-9DAB-65E29221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3502F-198B-486C-9D7B-94234A0A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46474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u="sng" spc="-11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2800" u="sng" spc="3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u="sng" spc="-1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Raymond</a:t>
            </a:r>
            <a:r>
              <a:rPr lang="en-US" sz="2800" u="sng" spc="-38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26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u="sng" spc="-9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Thurow</a:t>
            </a:r>
            <a:endParaRPr lang="en-US" sz="2800" u="sng" spc="-9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07340">
              <a:lnSpc>
                <a:spcPct val="150000"/>
              </a:lnSpc>
              <a:spcBef>
                <a:spcPts val="480"/>
              </a:spcBef>
              <a:buAutoNum type="alphaLcParenR"/>
              <a:tabLst>
                <a:tab pos="320040" algn="l"/>
              </a:tabLst>
            </a:pPr>
            <a:r>
              <a:rPr lang="en-US"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Removable.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010" indent="-321310">
              <a:lnSpc>
                <a:spcPct val="150000"/>
              </a:lnSpc>
              <a:spcBef>
                <a:spcPts val="640"/>
              </a:spcBef>
              <a:buAutoNum type="alphaLcParenR"/>
              <a:tabLst>
                <a:tab pos="334010" algn="l"/>
              </a:tabLst>
            </a:pPr>
            <a:r>
              <a:rPr lang="en-US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6080" indent="-373380">
              <a:lnSpc>
                <a:spcPct val="150000"/>
              </a:lnSpc>
              <a:spcBef>
                <a:spcPts val="650"/>
              </a:spcBef>
              <a:buFont typeface="Symbol"/>
              <a:buChar char=""/>
              <a:tabLst>
                <a:tab pos="386080" algn="l"/>
              </a:tabLst>
            </a:pPr>
            <a:r>
              <a:rPr lang="en-US"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Lingual</a:t>
            </a:r>
            <a:r>
              <a:rPr lang="en-US"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6080" indent="-373380">
              <a:lnSpc>
                <a:spcPct val="150000"/>
              </a:lnSpc>
              <a:spcBef>
                <a:spcPts val="640"/>
              </a:spcBef>
              <a:buFont typeface="Symbol"/>
              <a:buChar char=""/>
              <a:tabLst>
                <a:tab pos="386080" algn="l"/>
              </a:tabLst>
            </a:pPr>
            <a:r>
              <a:rPr lang="en-US"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en-US"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5340">
              <a:lnSpc>
                <a:spcPct val="150000"/>
              </a:lnSpc>
              <a:spcBef>
                <a:spcPts val="600"/>
              </a:spcBef>
            </a:pPr>
            <a:r>
              <a:rPr lang="en-US"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en-US" sz="28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 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2D4E9-BA9A-482D-963E-02B64DE82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8454" r="3333" b="9538"/>
          <a:stretch/>
        </p:blipFill>
        <p:spPr>
          <a:xfrm>
            <a:off x="3657600" y="1981200"/>
            <a:ext cx="2542653" cy="156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95E7A-463B-4C58-8201-7D729BA44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9153"/>
          <a:stretch/>
        </p:blipFill>
        <p:spPr>
          <a:xfrm>
            <a:off x="5867400" y="3864934"/>
            <a:ext cx="3105459" cy="19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1028</Words>
  <Application>Microsoft Office PowerPoint</Application>
  <PresentationFormat>On-screen Show (4:3)</PresentationFormat>
  <Paragraphs>170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Nova</vt:lpstr>
      <vt:lpstr>Biome</vt:lpstr>
      <vt:lpstr>Book Antiqua</vt:lpstr>
      <vt:lpstr>Calibri</vt:lpstr>
      <vt:lpstr>Californian FB</vt:lpstr>
      <vt:lpstr>Symbol</vt:lpstr>
      <vt:lpstr>Times New Roman</vt:lpstr>
      <vt:lpstr>Trebuchet MS</vt:lpstr>
      <vt:lpstr>Office Theme</vt:lpstr>
      <vt:lpstr>PART II</vt:lpstr>
      <vt:lpstr>PowerPoint Presentation</vt:lpstr>
      <vt:lpstr>Specific learning Objectives </vt:lpstr>
      <vt:lpstr>                           CONTENTS</vt:lpstr>
      <vt:lpstr>                   CONTENTS (contd…)</vt:lpstr>
      <vt:lpstr>13) Space maintenance</vt:lpstr>
      <vt:lpstr>13) Space maintenance</vt:lpstr>
      <vt:lpstr>Classification of space maintainers</vt:lpstr>
      <vt:lpstr>PowerPoint Presentation</vt:lpstr>
      <vt:lpstr>PowerPoint Presentation</vt:lpstr>
      <vt:lpstr>Removable space maintainers</vt:lpstr>
      <vt:lpstr>PowerPoint Presentation</vt:lpstr>
      <vt:lpstr>PowerPoint Presentation</vt:lpstr>
      <vt:lpstr>PowerPoint Presentation</vt:lpstr>
      <vt:lpstr>Advantages of removable space maintainers</vt:lpstr>
      <vt:lpstr>Disadvantages of removable space maintainers</vt:lpstr>
      <vt:lpstr>Fixed space maintainers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Indication of distal shoe space maintainers</vt:lpstr>
      <vt:lpstr>Contraindication of distal shoe space maintainers</vt:lpstr>
      <vt:lpstr>PowerPoint Presentation</vt:lpstr>
      <vt:lpstr>PowerPoint Presentation</vt:lpstr>
      <vt:lpstr>PowerPoint Presentation</vt:lpstr>
      <vt:lpstr>13) Space maintenance</vt:lpstr>
      <vt:lpstr>Advantages and disadvantages of fixed space maintainers.</vt:lpstr>
      <vt:lpstr>PowerPoint Presentation</vt:lpstr>
      <vt:lpstr>                    SUMMARY</vt:lpstr>
      <vt:lpstr>REFERENCES</vt:lpstr>
      <vt:lpstr>Question &amp; Answer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  ORTHODONTICS</dc:title>
  <dc:creator>Administrator</dc:creator>
  <cp:lastModifiedBy>Gaurav Agrawal</cp:lastModifiedBy>
  <cp:revision>30</cp:revision>
  <dcterms:created xsi:type="dcterms:W3CDTF">2019-12-16T10:05:56Z</dcterms:created>
  <dcterms:modified xsi:type="dcterms:W3CDTF">2022-06-10T13:25:17Z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2019-12-16T00:00:00Z</vt:filetime>
  </property>
</Properties>
</file>